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4" r:id="rId5"/>
    <p:sldId id="302" r:id="rId6"/>
    <p:sldId id="315" r:id="rId7"/>
    <p:sldId id="325" r:id="rId8"/>
    <p:sldId id="294" r:id="rId9"/>
    <p:sldId id="327" r:id="rId10"/>
    <p:sldId id="328" r:id="rId11"/>
    <p:sldId id="329" r:id="rId12"/>
    <p:sldId id="330" r:id="rId13"/>
    <p:sldId id="313" r:id="rId14"/>
    <p:sldId id="3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48" y="69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2.6646451802220375E-2"/>
          <c:w val="0.95377749658170763"/>
          <c:h val="0.71267740585572792"/>
        </c:manualLayout>
      </c:layout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0.00436</cdr:x>
      <cdr:y>0.00688</cdr:y>
    </cdr:from>
    <cdr:to>
      <cdr:x>0.89047</cdr:x>
      <cdr:y>0.52542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F885F84A-5002-AFEF-64CE-B5464B510F8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44334" y="40868"/>
          <a:ext cx="9011607" cy="308010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0.53021</cdr:y>
    </cdr:from>
    <cdr:to>
      <cdr:x>0.95913</cdr:x>
      <cdr:y>1</cdr:y>
    </cdr:to>
    <cdr:pic>
      <cdr:nvPicPr>
        <cdr:cNvPr id="6" name="chart">
          <a:extLst xmlns:a="http://schemas.openxmlformats.org/drawingml/2006/main">
            <a:ext uri="{FF2B5EF4-FFF2-40B4-BE49-F238E27FC236}">
              <a16:creationId xmlns:a16="http://schemas.microsoft.com/office/drawing/2014/main" id="{964F4B59-0DE1-0AF1-CC0F-2EA796D238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-669949" y="3149396"/>
          <a:ext cx="9754210" cy="279051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2/24/2023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2/24/2023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hyperlink" Target="mailto:Babafemi.olayinka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pixabay.com/en/smilie-joy-smile-happy-emoticon-933216/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 Annual</a:t>
            </a:r>
            <a:br>
              <a:rPr lang="en-US" sz="3600" dirty="0"/>
            </a:br>
            <a:r>
              <a:rPr lang="en-US" sz="4800" dirty="0"/>
              <a:t> </a:t>
            </a:r>
            <a:r>
              <a:rPr lang="en-US" sz="3600" dirty="0"/>
              <a:t>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ROCKBUSTER STEALTH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24, 2023</a:t>
            </a:r>
          </a:p>
          <a:p>
            <a:r>
              <a:rPr lang="en-US" sz="2000" dirty="0"/>
              <a:t>BABAFEMI OLAYINKA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ACE41D-2F38-1E26-79EB-A589E0620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3"/>
    </mc:Choice>
    <mc:Fallback>
      <p:transition spd="slow" advTm="21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7805"/>
            <a:ext cx="4275138" cy="554180"/>
          </a:xfrm>
        </p:spPr>
        <p:txBody>
          <a:bodyPr/>
          <a:lstStyle/>
          <a:p>
            <a:r>
              <a:rPr lang="en-US" sz="3200" dirty="0"/>
              <a:t>Recommendation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1144612"/>
            <a:ext cx="4143374" cy="39150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 suggest we stock more films with Genre that provides more revenue than that which have the highest rental duration.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 suggest further research into why our movies are not generating enough revenue in those Bottom 10 Countries.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Draw a feasibility plan to grow revenue in Europe, Australia and North America, maybe a rewards system for frequent renters or streamers and increase stocks across all ratings.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5342313"/>
            <a:ext cx="4143375" cy="371076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808000"/>
                </a:highlight>
              </a:rPr>
              <a:t>Babafemi</a:t>
            </a:r>
          </a:p>
          <a:p>
            <a:r>
              <a:rPr lang="en-US" dirty="0">
                <a:hlinkClick r:id="rId4"/>
              </a:rPr>
              <a:t>Babafemi.olayinka@gmail.com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B4020E-BC8C-5513-6A23-5FFC160BA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86"/>
    </mc:Choice>
    <mc:Fallback>
      <p:transition spd="slow" advTm="9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Thank You</a:t>
            </a:r>
            <a:b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Babafemi.O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AD685-FC44-A73E-4E9D-A6F2144BC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71257" y="2554779"/>
            <a:ext cx="3181603" cy="205467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EEDB472-11EF-6A3F-512F-59D8A66F0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6"/>
    </mc:Choice>
    <mc:Fallback>
      <p:transition spd="slow" advTm="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Objectives And Goals</a:t>
            </a:r>
          </a:p>
          <a:p>
            <a:r>
              <a:rPr lang="en-US" dirty="0"/>
              <a:t>Company Overview</a:t>
            </a:r>
          </a:p>
          <a:p>
            <a:r>
              <a:rPr lang="en-US" dirty="0"/>
              <a:t>Visuals</a:t>
            </a:r>
          </a:p>
          <a:p>
            <a:r>
              <a:rPr lang="en-US" dirty="0"/>
              <a:t>Recommendation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5351" r="15351"/>
          <a:stretch>
            <a:fillRect/>
          </a:stretch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113C0C-858E-F2AC-17ED-90860DF14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8"/>
    </mc:Choice>
    <mc:Fallback>
      <p:transition spd="slow" advTm="13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/>
              <a:t>Rockbuster</a:t>
            </a:r>
            <a:r>
              <a:rPr lang="en-US" sz="2400" dirty="0"/>
              <a:t> Stealth LLC is a movie rental company that used to have stores around the world. Facing stiff competition from streaming services such as Netflix and Amazon Prime, the </a:t>
            </a:r>
          </a:p>
          <a:p>
            <a:pPr marL="0" indent="0">
              <a:buNone/>
            </a:pPr>
            <a:r>
              <a:rPr lang="en-US" sz="2400" dirty="0" err="1"/>
              <a:t>Rockbuster</a:t>
            </a:r>
            <a:r>
              <a:rPr lang="en-US" sz="2400" dirty="0"/>
              <a:t> Stealth management team is planning to use its existing movie licenses to launch an online video rental service in order to stay competitive.</a:t>
            </a: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2544" r="22544"/>
          <a:stretch>
            <a:fillRect/>
          </a:stretch>
        </p:blipFill>
        <p:spPr/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449238-D9D6-7253-84FD-418890E1A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9"/>
    </mc:Choice>
    <mc:Fallback>
      <p:transition spd="slow" advTm="28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 amt="60000"/>
          </a:blip>
          <a:srcRect t="6729" r="33992" b="40721"/>
          <a:stretch/>
        </p:blipFill>
        <p:spPr>
          <a:xfrm>
            <a:off x="0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2895" y="1181123"/>
            <a:ext cx="5491941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3978882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/>
              <a:t>Top selling films</a:t>
            </a:r>
            <a:br>
              <a:rPr lang="en-US" sz="3200" cap="none" dirty="0"/>
            </a:br>
            <a:r>
              <a:rPr lang="en-US" sz="3200" cap="none" dirty="0"/>
              <a:t> Lowest selling films</a:t>
            </a:r>
            <a:br>
              <a:rPr lang="en-US" sz="3200" cap="none" dirty="0"/>
            </a:br>
            <a:r>
              <a:rPr lang="en-US" sz="3200" cap="none" dirty="0"/>
              <a:t>Top selling genres</a:t>
            </a:r>
            <a:br>
              <a:rPr lang="en-US" sz="3200" cap="none" dirty="0"/>
            </a:br>
            <a:r>
              <a:rPr lang="en-US" sz="3200" cap="none" dirty="0"/>
              <a:t>Lowest selling genres</a:t>
            </a:r>
            <a:br>
              <a:rPr lang="en-US" sz="3200" cap="none" dirty="0"/>
            </a:br>
            <a:r>
              <a:rPr lang="en-US" sz="3200" cap="none" dirty="0"/>
              <a:t>Rental Duration</a:t>
            </a:r>
            <a:br>
              <a:rPr lang="en-US" sz="3200" cap="none" dirty="0"/>
            </a:br>
            <a:r>
              <a:rPr lang="en-US" sz="3200" cap="none" dirty="0"/>
              <a:t>Top Countries for Sales</a:t>
            </a:r>
            <a:br>
              <a:rPr lang="en-US" sz="3200" cap="none" dirty="0"/>
            </a:b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473" y="1181122"/>
            <a:ext cx="2837055" cy="6421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GOALS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F761F0-DC40-210A-28DC-010776C96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0"/>
    </mc:Choice>
    <mc:Fallback>
      <p:transition spd="slow" advTm="2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78"/>
            <a:ext cx="10515600" cy="700115"/>
          </a:xfrm>
        </p:spPr>
        <p:txBody>
          <a:bodyPr/>
          <a:lstStyle/>
          <a:p>
            <a:r>
              <a:rPr lang="it-IT" sz="3200" dirty="0">
                <a:solidFill>
                  <a:schemeClr val="tx1"/>
                </a:solidFill>
                <a:latin typeface="+mn-lt"/>
              </a:rPr>
              <a:t>Which movies contributed the most/least to revenue gain?</a:t>
            </a:r>
            <a:endParaRPr lang="en-US" sz="3200" dirty="0"/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310257"/>
              </p:ext>
            </p:extLst>
          </p:nvPr>
        </p:nvGraphicFramePr>
        <p:xfrm>
          <a:off x="669949" y="918093"/>
          <a:ext cx="10169847" cy="593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5D480F-4426-0AD8-9B16-3B56B3B48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31"/>
    </mc:Choice>
    <mc:Fallback>
      <p:transition spd="slow" advTm="78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766A4-D597-F1ED-28A0-3CE54676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041"/>
            <a:ext cx="10515600" cy="661808"/>
          </a:xfrm>
        </p:spPr>
        <p:txBody>
          <a:bodyPr/>
          <a:lstStyle/>
          <a:p>
            <a:r>
              <a:rPr lang="en-US" sz="3600" dirty="0"/>
              <a:t>Percentage distribution of Revenue By Rating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A03041-A802-4BDE-E43A-7B390CD818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300981" y="2903913"/>
            <a:ext cx="5378657" cy="3954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84BA11-AAA3-CA41-5D0D-6F564F1AA472}"/>
              </a:ext>
            </a:extLst>
          </p:cNvPr>
          <p:cNvSpPr/>
          <p:nvPr/>
        </p:nvSpPr>
        <p:spPr>
          <a:xfrm>
            <a:off x="1264546" y="3078411"/>
            <a:ext cx="4145654" cy="3399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This graph represents the total revenue from each rating. From this we can see that’s rating NC-17 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the highest revenue rating by far, and PG-13 rating as the lowest revenue.</a:t>
            </a:r>
          </a:p>
          <a:p>
            <a:pPr algn="ctr"/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C53A355-77B6-0975-32F7-B2DEA9E82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3650B5-3DC0-F4DF-EDE3-69775726B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041848"/>
            <a:ext cx="8382000" cy="17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61"/>
    </mc:Choice>
    <mc:Fallback>
      <p:transition spd="slow" advTm="10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4DB0-E2EF-6235-0D41-C045F5BF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249"/>
            <a:ext cx="10515600" cy="700115"/>
          </a:xfrm>
        </p:spPr>
        <p:txBody>
          <a:bodyPr/>
          <a:lstStyle/>
          <a:p>
            <a:r>
              <a:rPr lang="en-US" dirty="0"/>
              <a:t>Revenue By Genre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7D540B-EC82-4743-2204-CA6117D76E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922955" y="2970474"/>
            <a:ext cx="6134656" cy="3828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496BD-1709-83EF-EC3C-CFCDC00FB3DF}"/>
              </a:ext>
            </a:extLst>
          </p:cNvPr>
          <p:cNvSpPr/>
          <p:nvPr/>
        </p:nvSpPr>
        <p:spPr>
          <a:xfrm>
            <a:off x="6324464" y="1304634"/>
            <a:ext cx="5091681" cy="1571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This graph represents the total revenue from each genre and also shows the top 10 genre that generated the highest revenue so far versus the least 10 genre.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CD326-7606-2CE5-B841-0920D460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633"/>
            <a:ext cx="5922955" cy="41291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91D2198-09F7-EF05-FB7F-C1FA4EECE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48"/>
    </mc:Choice>
    <mc:Fallback>
      <p:transition spd="slow" advTm="53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08494-D602-EDA1-28E8-ED3F7F7D30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3877887" cy="4114800"/>
          </a:xfrm>
        </p:spPr>
        <p:txBody>
          <a:bodyPr/>
          <a:lstStyle/>
          <a:p>
            <a:r>
              <a:rPr lang="en-US" dirty="0"/>
              <a:t>Thriller, travel, music, family and foreign genres leads when it comes to average rental duration for films within all genres with an average of 5-6 days.</a:t>
            </a:r>
          </a:p>
          <a:p>
            <a:r>
              <a:rPr lang="en-US" dirty="0"/>
              <a:t>While Sports, new, documentary, horror and sci-fi have the least average rental duration with an average rental duration of 4 days.</a:t>
            </a:r>
          </a:p>
          <a:p>
            <a:r>
              <a:rPr lang="en-US" dirty="0"/>
              <a:t>Although, genre with high average rental duration does not translate into such genre having high revenue than those not within the high rental duration.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DBCCA-1D17-064E-C875-072EA35F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Duration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D9D234-188D-5209-D094-B19FC3D01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7B72-B1A9-3839-18F1-8C69A33EE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054" y="1706880"/>
            <a:ext cx="6378633" cy="44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9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35"/>
    </mc:Choice>
    <mc:Fallback>
      <p:transition spd="slow" advTm="112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8D916E-9BF9-0AA7-08A7-454D1B32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98"/>
            <a:ext cx="10515600" cy="587433"/>
          </a:xfrm>
        </p:spPr>
        <p:txBody>
          <a:bodyPr/>
          <a:lstStyle/>
          <a:p>
            <a:r>
              <a:rPr lang="en-US" sz="3200" dirty="0">
                <a:highlight>
                  <a:srgbClr val="008080"/>
                </a:highlight>
              </a:rPr>
              <a:t>Countries With Highest Customers And Revenue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86232-99BA-8C6B-6FF3-678A4B65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90" y="3335626"/>
            <a:ext cx="5431619" cy="3475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16A259-6ED4-9A78-BBB1-5C87B3021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770" y="1058487"/>
            <a:ext cx="4486308" cy="219819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1E073E0-367B-5240-A4C0-EFE0EA87F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650FDF-2D34-17DF-07B2-22A82E9FD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8" y="950968"/>
            <a:ext cx="6168792" cy="41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0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57"/>
    </mc:Choice>
    <mc:Fallback>
      <p:transition spd="slow" advTm="82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1171</TotalTime>
  <Words>372</Words>
  <Application>Microsoft Office PowerPoint</Application>
  <PresentationFormat>Widescreen</PresentationFormat>
  <Paragraphs>36</Paragraphs>
  <Slides>11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Posterama</vt:lpstr>
      <vt:lpstr>Wingdings</vt:lpstr>
      <vt:lpstr>Office Theme</vt:lpstr>
      <vt:lpstr>  Annual  Review</vt:lpstr>
      <vt:lpstr>Agenda</vt:lpstr>
      <vt:lpstr>Introduction</vt:lpstr>
      <vt:lpstr>Top selling films  Lowest selling films Top selling genres Lowest selling genres Rental Duration Top Countries for Sales </vt:lpstr>
      <vt:lpstr>Which movies contributed the most/least to revenue gain?</vt:lpstr>
      <vt:lpstr>Percentage distribution of Revenue By Rating</vt:lpstr>
      <vt:lpstr>Revenue By Genre</vt:lpstr>
      <vt:lpstr>Rental Duration</vt:lpstr>
      <vt:lpstr>Countries With Highest Customers And Revenue</vt:lpstr>
      <vt:lpstr>Recommendation </vt:lpstr>
      <vt:lpstr>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 Review</dc:title>
  <dc:creator>Babafemi Olayinko</dc:creator>
  <cp:lastModifiedBy>Babafemi Olayinko</cp:lastModifiedBy>
  <cp:revision>4</cp:revision>
  <dcterms:created xsi:type="dcterms:W3CDTF">2023-02-24T06:22:38Z</dcterms:created>
  <dcterms:modified xsi:type="dcterms:W3CDTF">2023-02-25T01:54:16Z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